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33"/>
  </p:notesMasterIdLst>
  <p:sldIdLst>
    <p:sldId id="256" r:id="rId2"/>
    <p:sldId id="292" r:id="rId3"/>
    <p:sldId id="257" r:id="rId4"/>
    <p:sldId id="279" r:id="rId5"/>
    <p:sldId id="294" r:id="rId6"/>
    <p:sldId id="318" r:id="rId7"/>
    <p:sldId id="319" r:id="rId8"/>
    <p:sldId id="320" r:id="rId9"/>
    <p:sldId id="321" r:id="rId10"/>
    <p:sldId id="322" r:id="rId11"/>
    <p:sldId id="303" r:id="rId12"/>
    <p:sldId id="305" r:id="rId13"/>
    <p:sldId id="298" r:id="rId14"/>
    <p:sldId id="263" r:id="rId15"/>
    <p:sldId id="299" r:id="rId16"/>
    <p:sldId id="264" r:id="rId17"/>
    <p:sldId id="266" r:id="rId18"/>
    <p:sldId id="314" r:id="rId19"/>
    <p:sldId id="301" r:id="rId20"/>
    <p:sldId id="302" r:id="rId21"/>
    <p:sldId id="307" r:id="rId22"/>
    <p:sldId id="308" r:id="rId23"/>
    <p:sldId id="317" r:id="rId24"/>
    <p:sldId id="306" r:id="rId25"/>
    <p:sldId id="316" r:id="rId26"/>
    <p:sldId id="323" r:id="rId27"/>
    <p:sldId id="280" r:id="rId28"/>
    <p:sldId id="311" r:id="rId29"/>
    <p:sldId id="312" r:id="rId30"/>
    <p:sldId id="313" r:id="rId31"/>
    <p:sldId id="275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2369" autoAdjust="0"/>
  </p:normalViewPr>
  <p:slideViewPr>
    <p:cSldViewPr snapToGrid="0">
      <p:cViewPr>
        <p:scale>
          <a:sx n="66" d="100"/>
          <a:sy n="66" d="100"/>
        </p:scale>
        <p:origin x="708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8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CD0166-AB26-46F0-80B7-FA209CC89EF1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D6211-E9E4-403A-949E-D74D4BC50D42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276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01add4a7bf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01add4a7bf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BD6211-E9E4-403A-949E-D74D4BC50D42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42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01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6226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6096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15600" y="421233"/>
            <a:ext cx="11360800" cy="110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15600" y="1633633"/>
            <a:ext cx="11360800" cy="44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54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588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253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1901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767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45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1804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668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8893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884F07-1CF6-475B-BB00-806DA4BB2027}" type="datetimeFigureOut">
              <a:rPr lang="en-IN" smtClean="0"/>
              <a:pPr/>
              <a:t>06-06-2022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06F7729-D492-42A8-8A69-6AA0378C844F}" type="slidenum">
              <a:rPr lang="en-IN" smtClean="0"/>
              <a:pPr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7867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415600" y="0"/>
            <a:ext cx="11360800" cy="110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rmAutofit fontScale="90000"/>
          </a:bodyPr>
          <a:lstStyle/>
          <a:p>
            <a:r>
              <a:rPr lang="en-GB" sz="3733" b="1" dirty="0">
                <a:latin typeface="Arial"/>
                <a:ea typeface="Arial"/>
                <a:cs typeface="Arial"/>
                <a:sym typeface="Arial"/>
              </a:rPr>
              <a:t>               </a:t>
            </a:r>
            <a:r>
              <a:rPr lang="en-GB" sz="3436" b="1" dirty="0">
                <a:latin typeface="Georgia"/>
                <a:ea typeface="Georgia"/>
                <a:cs typeface="Georgia"/>
                <a:sym typeface="Georgia"/>
              </a:rPr>
              <a:t>COIMBATORE INSTITUTE OF TECHNOLOGY</a:t>
            </a:r>
            <a:endParaRPr sz="5303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240501"/>
            <a:ext cx="1611400" cy="147896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/>
        </p:nvSpPr>
        <p:spPr>
          <a:xfrm>
            <a:off x="2671967" y="1007067"/>
            <a:ext cx="9172000" cy="574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GB" sz="2133" b="1" dirty="0">
                <a:latin typeface="Georgia"/>
                <a:ea typeface="Georgia"/>
                <a:cs typeface="Georgia"/>
                <a:sym typeface="Georgia"/>
              </a:rPr>
              <a:t>(</a:t>
            </a:r>
            <a:r>
              <a:rPr lang="en-GB" sz="2133" b="1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An Autonomous Institution Affiliated to Anna university)</a:t>
            </a:r>
            <a:endParaRPr sz="2133" b="1" dirty="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932100" y="2515154"/>
            <a:ext cx="106416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-US" sz="3200" b="1" dirty="0">
                <a:solidFill>
                  <a:srgbClr val="990000"/>
                </a:solidFill>
                <a:latin typeface="Open Sans"/>
                <a:ea typeface="Open Sans"/>
                <a:cs typeface="Open Sans"/>
                <a:sym typeface="Open Sans"/>
              </a:rPr>
              <a:t>AUTOMATIC HELMET VIOLATION DETECTION</a:t>
            </a:r>
          </a:p>
        </p:txBody>
      </p:sp>
      <p:sp>
        <p:nvSpPr>
          <p:cNvPr id="66" name="Google Shape;66;p13"/>
          <p:cNvSpPr txBox="1"/>
          <p:nvPr/>
        </p:nvSpPr>
        <p:spPr>
          <a:xfrm>
            <a:off x="331167" y="3973534"/>
            <a:ext cx="7010000" cy="4001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-GB" sz="2000" b="1" dirty="0">
                <a:latin typeface="Open Sans"/>
                <a:ea typeface="Open Sans"/>
                <a:cs typeface="Open Sans"/>
                <a:sym typeface="Open Sans"/>
              </a:rPr>
              <a:t>GUIDED BY :</a:t>
            </a:r>
            <a:endParaRPr sz="2000" b="1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-GB" sz="2000" dirty="0">
                <a:latin typeface="Open Sans SemiBold"/>
                <a:ea typeface="Open Sans SemiBold"/>
                <a:cs typeface="Open Sans SemiBold"/>
                <a:sym typeface="Open Sans SemiBold"/>
              </a:rPr>
              <a:t>         </a:t>
            </a:r>
            <a:endParaRPr sz="20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-GB" sz="2000" dirty="0">
                <a:latin typeface="Open Sans SemiBold"/>
                <a:ea typeface="Open Sans SemiBold"/>
                <a:cs typeface="Open Sans SemiBold"/>
                <a:sym typeface="Open Sans SemiBold"/>
              </a:rPr>
              <a:t>     </a:t>
            </a:r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DR N.K.KARTHIKEYAN,   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Department of Information Technology,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Coimbatore Institute Of Technology.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endParaRPr sz="2000" b="1" dirty="0">
              <a:solidFill>
                <a:schemeClr val="dk1"/>
              </a:solidFill>
            </a:endParaRPr>
          </a:p>
          <a:p>
            <a:r>
              <a:rPr lang="en-GB" sz="2000" b="1" dirty="0">
                <a:solidFill>
                  <a:schemeClr val="dk1"/>
                </a:solidFill>
              </a:rPr>
              <a:t>                                                     </a:t>
            </a:r>
            <a:r>
              <a:rPr lang="en-GB" sz="2800" b="1" dirty="0">
                <a:solidFill>
                  <a:schemeClr val="dk1"/>
                </a:solidFill>
              </a:rPr>
              <a:t>            </a:t>
            </a:r>
            <a:r>
              <a:rPr lang="en-GB" sz="2400" dirty="0">
                <a:solidFill>
                  <a:schemeClr val="dk1"/>
                </a:solidFill>
              </a:rPr>
              <a:t>                                                                                                             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-GB" sz="2400" dirty="0">
                <a:latin typeface="Open Sans"/>
                <a:ea typeface="Open Sans"/>
                <a:cs typeface="Open Sans"/>
                <a:sym typeface="Open Sans"/>
              </a:rPr>
              <a:t>      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-GB" sz="2400" dirty="0">
                <a:latin typeface="Open Sans"/>
                <a:ea typeface="Open Sans"/>
                <a:cs typeface="Open Sans"/>
                <a:sym typeface="Open Sans"/>
              </a:rPr>
              <a:t>         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-GB" sz="2400" dirty="0">
                <a:latin typeface="Open Sans"/>
                <a:ea typeface="Open Sans"/>
                <a:cs typeface="Open Sans"/>
                <a:sym typeface="Open Sans"/>
              </a:rPr>
              <a:t>     </a:t>
            </a:r>
            <a:endParaRPr sz="24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6520000" y="3973534"/>
            <a:ext cx="5672000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20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PRESENTED BY:</a:t>
            </a:r>
            <a:endParaRPr sz="20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(1907022 )    LUHINDAAR M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(1907030 )    PRAMOTH KANNA P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buClr>
                <a:schemeClr val="dk1"/>
              </a:buClr>
              <a:buSzPts val="1100"/>
            </a:pPr>
            <a:r>
              <a:rPr lang="en-GB" sz="2000" dirty="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             (1907057 )     VEDHA B</a:t>
            </a:r>
            <a:endParaRPr sz="2000" dirty="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-GB" sz="2000" b="1" dirty="0">
                <a:latin typeface="Open Sans"/>
                <a:ea typeface="Open Sans"/>
                <a:cs typeface="Open Sans"/>
                <a:sym typeface="Open Sans"/>
              </a:rPr>
              <a:t>        </a:t>
            </a:r>
            <a:endParaRPr sz="20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-GB" sz="2000" dirty="0">
                <a:latin typeface="Open Sans SemiBold"/>
                <a:ea typeface="Open Sans SemiBold"/>
                <a:cs typeface="Open Sans SemiBold"/>
                <a:sym typeface="Open Sans SemiBold"/>
              </a:rPr>
              <a:t>              </a:t>
            </a:r>
            <a:endParaRPr sz="2000" dirty="0"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865FBD-55AD-4E8B-9467-2B156D13C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699408"/>
              </p:ext>
            </p:extLst>
          </p:nvPr>
        </p:nvGraphicFramePr>
        <p:xfrm>
          <a:off x="720437" y="139871"/>
          <a:ext cx="10751126" cy="6172264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5319">
                  <a:extLst>
                    <a:ext uri="{9D8B030D-6E8A-4147-A177-3AD203B41FA5}">
                      <a16:colId xmlns:a16="http://schemas.microsoft.com/office/drawing/2014/main" val="2214294815"/>
                    </a:ext>
                  </a:extLst>
                </a:gridCol>
                <a:gridCol w="1316754">
                  <a:extLst>
                    <a:ext uri="{9D8B030D-6E8A-4147-A177-3AD203B41FA5}">
                      <a16:colId xmlns:a16="http://schemas.microsoft.com/office/drawing/2014/main" val="3117783783"/>
                    </a:ext>
                  </a:extLst>
                </a:gridCol>
                <a:gridCol w="1170447">
                  <a:extLst>
                    <a:ext uri="{9D8B030D-6E8A-4147-A177-3AD203B41FA5}">
                      <a16:colId xmlns:a16="http://schemas.microsoft.com/office/drawing/2014/main" val="390785973"/>
                    </a:ext>
                  </a:extLst>
                </a:gridCol>
                <a:gridCol w="1963331">
                  <a:extLst>
                    <a:ext uri="{9D8B030D-6E8A-4147-A177-3AD203B41FA5}">
                      <a16:colId xmlns:a16="http://schemas.microsoft.com/office/drawing/2014/main" val="229114786"/>
                    </a:ext>
                  </a:extLst>
                </a:gridCol>
                <a:gridCol w="707932">
                  <a:extLst>
                    <a:ext uri="{9D8B030D-6E8A-4147-A177-3AD203B41FA5}">
                      <a16:colId xmlns:a16="http://schemas.microsoft.com/office/drawing/2014/main" val="4256042205"/>
                    </a:ext>
                  </a:extLst>
                </a:gridCol>
                <a:gridCol w="1349791">
                  <a:extLst>
                    <a:ext uri="{9D8B030D-6E8A-4147-A177-3AD203B41FA5}">
                      <a16:colId xmlns:a16="http://schemas.microsoft.com/office/drawing/2014/main" val="298569851"/>
                    </a:ext>
                  </a:extLst>
                </a:gridCol>
                <a:gridCol w="3827552">
                  <a:extLst>
                    <a:ext uri="{9D8B030D-6E8A-4147-A177-3AD203B41FA5}">
                      <a16:colId xmlns:a16="http://schemas.microsoft.com/office/drawing/2014/main" val="1298973482"/>
                    </a:ext>
                  </a:extLst>
                </a:gridCol>
              </a:tblGrid>
              <a:tr h="2117322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13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The Safety Helmet Detection for ATM’s Surveillance System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IEEE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C.Y. Wen, S.H. Chiu, J.J.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Liaw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and C.P. Lu</a:t>
                      </a:r>
                      <a:endParaRPr lang="en-IN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2019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CNN and YOLOv2 models are used.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Struggles to detect close objects because each grid can propose only 2 bounding boxes.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 </a:t>
                      </a:r>
                      <a:r>
                        <a:rPr lang="en-IN" sz="1500" dirty="0" err="1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ConvNet</a:t>
                      </a: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requires a large Dataset to process and train the neural network.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859491"/>
                  </a:ext>
                </a:extLst>
              </a:tr>
              <a:tr h="208932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14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Safety Helmet Detection Based on YOLOv5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0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920"/>
                        </a:lnSpc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Fangbo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Zhou,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Huailin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Zhao, Zhen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Nie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YOLOv5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ts val="1920"/>
                        </a:lnSpc>
                      </a:pPr>
                      <a:endParaRPr lang="en-IN" sz="1500" dirty="0">
                        <a:solidFill>
                          <a:srgbClr val="3C484E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A Convolutional neural network is significantly slower due to an operation such as </a:t>
                      </a:r>
                      <a:r>
                        <a:rPr lang="en-IN" sz="1500" dirty="0" err="1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maxpool</a:t>
                      </a: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If the CNN has several layers then the training process takes a lot of time if the computer doesn’t consist of a good GPU.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ts val="1920"/>
                        </a:lnSpc>
                      </a:pP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A </a:t>
                      </a:r>
                      <a:r>
                        <a:rPr lang="en-IN" sz="1500" dirty="0" err="1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ConvNet</a:t>
                      </a:r>
                      <a:r>
                        <a:rPr lang="en-IN" sz="1500" dirty="0">
                          <a:solidFill>
                            <a:srgbClr val="3C484E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requires a large Dataset to process and train the neural network.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2390978"/>
                  </a:ext>
                </a:extLst>
              </a:tr>
              <a:tr h="1869801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15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b="0" i="0" u="none" strike="noStrike" kern="1200" baseline="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Helmet Detecting using DL &amp; IoT</a:t>
                      </a:r>
                      <a:endParaRPr lang="en-IN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b="0" i="0" u="none" strike="noStrike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b="0" i="0" u="none" strike="noStrike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b="0" i="0" u="none" strike="noStrike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b="0" i="0" u="none" strike="noStrike" kern="1200" baseline="0" dirty="0">
                        <a:solidFill>
                          <a:schemeClr val="dk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5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IJERT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M.V.D. Prasad, S.V.N.P. Vamshi Krishna, M. Santhosh Kumar, P. Sri Harsha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2020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 v3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 It struggles with small objects that appear in groups.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indent="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It struggles to generalize to objects in new or unusual aspect ratios or configurations.</a:t>
                      </a:r>
                    </a:p>
                    <a:p>
                      <a:pPr marL="0" indent="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The architecture in the paper is not able to achieve state of the art accuracy.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92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5173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06C48-AC46-419E-9C97-B60ADBED5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401" y="297236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>
                <a:latin typeface="Calisto MT" panose="02040603050505030304" pitchFamily="18" charset="0"/>
              </a:rPr>
              <a:t>Proposed Method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FA808-7956-4C5F-AC29-65F2E30A1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1094720" cy="5554526"/>
          </a:xfrm>
        </p:spPr>
        <p:txBody>
          <a:bodyPr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Verdana"/>
              <a:buChar char="⮚"/>
            </a:pPr>
            <a:endParaRPr lang="en-US" sz="2200" dirty="0">
              <a:latin typeface="Verdana"/>
              <a:ea typeface="Verdana"/>
              <a:cs typeface="Verdana"/>
              <a:sym typeface="Verdana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Approaches </a:t>
            </a:r>
          </a:p>
          <a:p>
            <a:pPr marL="228600" lvl="0" indent="-228600" algn="just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</a:pPr>
            <a:r>
              <a:rPr lang="en-IN" sz="2200" dirty="0">
                <a:latin typeface="Verdana"/>
                <a:ea typeface="Verdana"/>
                <a:cs typeface="Verdana"/>
                <a:sym typeface="Verdana"/>
              </a:rPr>
              <a:t>            -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Collect the dataset.</a:t>
            </a:r>
          </a:p>
          <a:p>
            <a:pPr marL="228600" lvl="0" indent="-228600" algn="just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</a:pPr>
            <a:r>
              <a:rPr lang="en-IN" sz="2200" dirty="0">
                <a:latin typeface="Verdana"/>
                <a:ea typeface="Verdana"/>
                <a:cs typeface="Verdana"/>
                <a:sym typeface="Verdana"/>
              </a:rPr>
              <a:t>            -</a:t>
            </a: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Differentiate the riders.</a:t>
            </a:r>
          </a:p>
          <a:p>
            <a:pPr marL="228600" lvl="0" indent="-228600" algn="just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</a:pPr>
            <a:r>
              <a:rPr lang="en-US" sz="2200" dirty="0">
                <a:latin typeface="Verdana"/>
                <a:ea typeface="Verdana"/>
                <a:cs typeface="Verdana"/>
                <a:sym typeface="Verdana"/>
              </a:rPr>
              <a:t>            -</a:t>
            </a:r>
            <a:r>
              <a:rPr lang="en-IN" sz="2200" dirty="0">
                <a:latin typeface="Verdana"/>
                <a:ea typeface="Verdana"/>
                <a:cs typeface="Verdana"/>
                <a:sym typeface="Verdana"/>
              </a:rPr>
              <a:t>Use of open source computer vision and YOLOv3.</a:t>
            </a:r>
          </a:p>
        </p:txBody>
      </p:sp>
    </p:spTree>
    <p:extLst>
      <p:ext uri="{BB962C8B-B14F-4D97-AF65-F5344CB8AC3E}">
        <p14:creationId xmlns:p14="http://schemas.microsoft.com/office/powerpoint/2010/main" val="3128800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8883866-93FC-4C54-84A0-025C783E148B}"/>
              </a:ext>
            </a:extLst>
          </p:cNvPr>
          <p:cNvSpPr/>
          <p:nvPr/>
        </p:nvSpPr>
        <p:spPr>
          <a:xfrm>
            <a:off x="356135" y="162505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Acquisition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B332EA-A5D1-475C-B97E-D28B5488F5B0}"/>
              </a:ext>
            </a:extLst>
          </p:cNvPr>
          <p:cNvSpPr/>
          <p:nvPr/>
        </p:nvSpPr>
        <p:spPr>
          <a:xfrm>
            <a:off x="4150093" y="1625054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with YOLO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DBA388-1BBB-42C6-AD85-A1B5A9D27A31}"/>
              </a:ext>
            </a:extLst>
          </p:cNvPr>
          <p:cNvSpPr/>
          <p:nvPr/>
        </p:nvSpPr>
        <p:spPr>
          <a:xfrm>
            <a:off x="6047072" y="1625054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Trained Weights</a:t>
            </a:r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A6684F-840E-45B8-9BD9-E15CE43A0EE7}"/>
              </a:ext>
            </a:extLst>
          </p:cNvPr>
          <p:cNvSpPr/>
          <p:nvPr/>
        </p:nvSpPr>
        <p:spPr>
          <a:xfrm>
            <a:off x="8567287" y="49729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Live video</a:t>
            </a:r>
          </a:p>
          <a:p>
            <a:pPr algn="ctr"/>
            <a:r>
              <a:rPr lang="en-US" dirty="0"/>
              <a:t>Streaming</a:t>
            </a:r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87E9B9-2C39-4857-A37F-BA9364EBD304}"/>
              </a:ext>
            </a:extLst>
          </p:cNvPr>
          <p:cNvSpPr/>
          <p:nvPr/>
        </p:nvSpPr>
        <p:spPr>
          <a:xfrm>
            <a:off x="8257474" y="1605022"/>
            <a:ext cx="1976787" cy="7235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Trained Model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E87E23-7DAF-4685-95A7-861716A2D94E}"/>
              </a:ext>
            </a:extLst>
          </p:cNvPr>
          <p:cNvSpPr/>
          <p:nvPr/>
        </p:nvSpPr>
        <p:spPr>
          <a:xfrm>
            <a:off x="1497731" y="4251166"/>
            <a:ext cx="2032738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Obtain the license plate number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193280-8CAB-4BE8-9FCE-99991B1251F2}"/>
              </a:ext>
            </a:extLst>
          </p:cNvPr>
          <p:cNvSpPr/>
          <p:nvPr/>
        </p:nvSpPr>
        <p:spPr>
          <a:xfrm>
            <a:off x="4010127" y="4251166"/>
            <a:ext cx="1497128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 image to OCR model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4BC0373-1B9A-4A1B-83E9-4EA6EC942B2F}"/>
              </a:ext>
            </a:extLst>
          </p:cNvPr>
          <p:cNvSpPr/>
          <p:nvPr/>
        </p:nvSpPr>
        <p:spPr>
          <a:xfrm>
            <a:off x="8567287" y="272393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Detection of trained class</a:t>
            </a:r>
            <a:endParaRPr lang="en-IN" dirty="0"/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8D639389-9F4A-4156-A950-BD0DE1E9D2D4}"/>
              </a:ext>
            </a:extLst>
          </p:cNvPr>
          <p:cNvSpPr/>
          <p:nvPr/>
        </p:nvSpPr>
        <p:spPr>
          <a:xfrm>
            <a:off x="8257474" y="4053851"/>
            <a:ext cx="1976787" cy="104915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Person without helmet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06E0F1-1EE2-4725-A3D9-7AC37BD73F13}"/>
              </a:ext>
            </a:extLst>
          </p:cNvPr>
          <p:cNvSpPr/>
          <p:nvPr/>
        </p:nvSpPr>
        <p:spPr>
          <a:xfrm>
            <a:off x="5986914" y="4251166"/>
            <a:ext cx="1513876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Crop the License Plate</a:t>
            </a:r>
            <a:endParaRPr lang="en-IN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C3596AB-531D-44A7-9017-8F8E5CC1C74C}"/>
              </a:ext>
            </a:extLst>
          </p:cNvPr>
          <p:cNvSpPr/>
          <p:nvPr/>
        </p:nvSpPr>
        <p:spPr>
          <a:xfrm>
            <a:off x="10578766" y="4251166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 to next frame</a:t>
            </a:r>
            <a:endParaRPr lang="en-IN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E2C5742-DBAE-43F7-9D12-60CB7F21CBF2}"/>
              </a:ext>
            </a:extLst>
          </p:cNvPr>
          <p:cNvCxnSpPr/>
          <p:nvPr/>
        </p:nvCxnSpPr>
        <p:spPr>
          <a:xfrm>
            <a:off x="5507255" y="1952312"/>
            <a:ext cx="5398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BDA5766-BA1F-4AA2-A3F8-9AE18C4C0E6F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>
            <a:off x="7404234" y="1952313"/>
            <a:ext cx="853240" cy="14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2551493-77C7-437B-BD44-8243BB5747B5}"/>
              </a:ext>
            </a:extLst>
          </p:cNvPr>
          <p:cNvCxnSpPr>
            <a:cxnSpLocks/>
            <a:endCxn id="10" idx="3"/>
          </p:cNvCxnSpPr>
          <p:nvPr/>
        </p:nvCxnSpPr>
        <p:spPr>
          <a:xfrm flipH="1" flipV="1">
            <a:off x="5507255" y="4578425"/>
            <a:ext cx="63637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C436BFE-70D5-43A9-B629-D8559AD5FE70}"/>
              </a:ext>
            </a:extLst>
          </p:cNvPr>
          <p:cNvCxnSpPr>
            <a:cxnSpLocks/>
          </p:cNvCxnSpPr>
          <p:nvPr/>
        </p:nvCxnSpPr>
        <p:spPr>
          <a:xfrm flipH="1" flipV="1">
            <a:off x="3610276" y="4578421"/>
            <a:ext cx="63637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505DE89-4264-4C4E-9756-6D4D00696DBA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10154453" y="4578421"/>
            <a:ext cx="424313" cy="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EEC340F-1D81-40B9-B4D6-5C2088816928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9245867" y="1151814"/>
            <a:ext cx="1" cy="444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2593B09-2989-4A3A-97D4-42862C430DDB}"/>
              </a:ext>
            </a:extLst>
          </p:cNvPr>
          <p:cNvCxnSpPr/>
          <p:nvPr/>
        </p:nvCxnSpPr>
        <p:spPr>
          <a:xfrm>
            <a:off x="9245867" y="2300452"/>
            <a:ext cx="1" cy="4443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9F3F7B9-E3F3-4435-B8D3-DBE34D49174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9245868" y="3378454"/>
            <a:ext cx="0" cy="6665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5B9B7CD8-F597-4979-B0B6-67850AA10F90}"/>
              </a:ext>
            </a:extLst>
          </p:cNvPr>
          <p:cNvSpPr txBox="1">
            <a:spLocks/>
          </p:cNvSpPr>
          <p:nvPr/>
        </p:nvSpPr>
        <p:spPr>
          <a:xfrm>
            <a:off x="9997841" y="4105616"/>
            <a:ext cx="737536" cy="27021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</a:pPr>
            <a:r>
              <a:rPr lang="en-US" sz="1200" dirty="0">
                <a:latin typeface="Verdana"/>
                <a:ea typeface="Verdana"/>
                <a:cs typeface="Verdana"/>
                <a:sym typeface="Verdana"/>
              </a:rPr>
              <a:t>False</a:t>
            </a:r>
          </a:p>
        </p:txBody>
      </p:sp>
      <p:sp>
        <p:nvSpPr>
          <p:cNvPr id="57" name="Title 1">
            <a:extLst>
              <a:ext uri="{FF2B5EF4-FFF2-40B4-BE49-F238E27FC236}">
                <a16:creationId xmlns:a16="http://schemas.microsoft.com/office/drawing/2014/main" id="{64BD237C-5F46-490B-8246-A3884AA55DF0}"/>
              </a:ext>
            </a:extLst>
          </p:cNvPr>
          <p:cNvSpPr txBox="1">
            <a:spLocks/>
          </p:cNvSpPr>
          <p:nvPr/>
        </p:nvSpPr>
        <p:spPr>
          <a:xfrm>
            <a:off x="317634" y="265271"/>
            <a:ext cx="10096901" cy="14287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80FCB2-C283-BBE5-581E-8DF3B84FD60D}"/>
              </a:ext>
            </a:extLst>
          </p:cNvPr>
          <p:cNvSpPr/>
          <p:nvPr/>
        </p:nvSpPr>
        <p:spPr>
          <a:xfrm>
            <a:off x="252866" y="1221821"/>
            <a:ext cx="3510612" cy="1502116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Data Processing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E4BE725-91DF-6D01-14EB-9A4336171AD9}"/>
              </a:ext>
            </a:extLst>
          </p:cNvPr>
          <p:cNvSpPr/>
          <p:nvPr/>
        </p:nvSpPr>
        <p:spPr>
          <a:xfrm>
            <a:off x="2253114" y="162505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Annotation</a:t>
            </a:r>
            <a:endParaRPr lang="en-IN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D76F956-B2E4-21B2-EF4A-6B23C75A9F21}"/>
              </a:ext>
            </a:extLst>
          </p:cNvPr>
          <p:cNvCxnSpPr>
            <a:endCxn id="31" idx="1"/>
          </p:cNvCxnSpPr>
          <p:nvPr/>
        </p:nvCxnSpPr>
        <p:spPr>
          <a:xfrm>
            <a:off x="1713297" y="1952316"/>
            <a:ext cx="5398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AB8CF294-5045-B0D6-6B6D-251A0F3AD5BC}"/>
              </a:ext>
            </a:extLst>
          </p:cNvPr>
          <p:cNvSpPr/>
          <p:nvPr/>
        </p:nvSpPr>
        <p:spPr>
          <a:xfrm>
            <a:off x="403559" y="1605022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Acquisition</a:t>
            </a:r>
            <a:endParaRPr lang="en-IN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C521170-68A5-4F1D-37C0-A87684F56191}"/>
              </a:ext>
            </a:extLst>
          </p:cNvPr>
          <p:cNvSpPr/>
          <p:nvPr/>
        </p:nvSpPr>
        <p:spPr>
          <a:xfrm>
            <a:off x="4113396" y="162505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Acquisition</a:t>
            </a:r>
            <a:endParaRPr lang="en-IN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648856-7FED-EE9C-4139-1D1689886997}"/>
              </a:ext>
            </a:extLst>
          </p:cNvPr>
          <p:cNvSpPr/>
          <p:nvPr/>
        </p:nvSpPr>
        <p:spPr>
          <a:xfrm>
            <a:off x="4010127" y="1221821"/>
            <a:ext cx="3510612" cy="1502116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Model Training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DD76E3-4BF8-0266-30A5-913986C3BDAD}"/>
              </a:ext>
            </a:extLst>
          </p:cNvPr>
          <p:cNvSpPr/>
          <p:nvPr/>
        </p:nvSpPr>
        <p:spPr>
          <a:xfrm>
            <a:off x="6010375" y="1625057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Get Trained Weights</a:t>
            </a:r>
            <a:endParaRPr lang="en-IN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FF7433F-D2F9-1A66-ED2B-C6C4AC16BC7B}"/>
              </a:ext>
            </a:extLst>
          </p:cNvPr>
          <p:cNvCxnSpPr>
            <a:endCxn id="42" idx="1"/>
          </p:cNvCxnSpPr>
          <p:nvPr/>
        </p:nvCxnSpPr>
        <p:spPr>
          <a:xfrm>
            <a:off x="5470558" y="1952316"/>
            <a:ext cx="5398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C5599275-9A29-AEDF-2B89-EDDDD5AF9816}"/>
              </a:ext>
            </a:extLst>
          </p:cNvPr>
          <p:cNvSpPr/>
          <p:nvPr/>
        </p:nvSpPr>
        <p:spPr>
          <a:xfrm>
            <a:off x="4160820" y="1605022"/>
            <a:ext cx="1357162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Training with YOLO</a:t>
            </a:r>
            <a:endParaRPr lang="en-IN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7B1C34A-0A97-3AC7-3BA8-CD121ABADF76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3561348" y="1923423"/>
            <a:ext cx="599472" cy="8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B6952C9D-37FA-B392-5E87-F6D31F00625F}"/>
              </a:ext>
            </a:extLst>
          </p:cNvPr>
          <p:cNvSpPr/>
          <p:nvPr/>
        </p:nvSpPr>
        <p:spPr>
          <a:xfrm>
            <a:off x="1133076" y="3711727"/>
            <a:ext cx="6697778" cy="174217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Future Work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CD6FEEC-09AC-8CB2-45AF-CB2C9F459C34}"/>
              </a:ext>
            </a:extLst>
          </p:cNvPr>
          <p:cNvSpPr/>
          <p:nvPr/>
        </p:nvSpPr>
        <p:spPr>
          <a:xfrm>
            <a:off x="1784830" y="4210595"/>
            <a:ext cx="2032738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Obtain the license plate number</a:t>
            </a:r>
            <a:endParaRPr lang="en-IN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F0BCCCD-1A96-1BB3-4109-643C72BCB3DD}"/>
              </a:ext>
            </a:extLst>
          </p:cNvPr>
          <p:cNvSpPr/>
          <p:nvPr/>
        </p:nvSpPr>
        <p:spPr>
          <a:xfrm>
            <a:off x="4154348" y="4237592"/>
            <a:ext cx="1497128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Feed image to OCR model</a:t>
            </a:r>
            <a:endParaRPr lang="en-IN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E67ADB5-AAB2-704E-FB32-69C2C3B295A2}"/>
              </a:ext>
            </a:extLst>
          </p:cNvPr>
          <p:cNvSpPr/>
          <p:nvPr/>
        </p:nvSpPr>
        <p:spPr>
          <a:xfrm>
            <a:off x="5996435" y="4237592"/>
            <a:ext cx="1513876" cy="6545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Crop the License Plate</a:t>
            </a:r>
            <a:endParaRPr lang="en-IN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3CE1A6F-7E6E-ECD8-84F6-344535C623E8}"/>
              </a:ext>
            </a:extLst>
          </p:cNvPr>
          <p:cNvCxnSpPr>
            <a:cxnSpLocks/>
            <a:endCxn id="38" idx="3"/>
          </p:cNvCxnSpPr>
          <p:nvPr/>
        </p:nvCxnSpPr>
        <p:spPr>
          <a:xfrm flipH="1" flipV="1">
            <a:off x="5651476" y="4564851"/>
            <a:ext cx="63637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757E5F9-59D1-DF51-F51E-ED3C3E064563}"/>
              </a:ext>
            </a:extLst>
          </p:cNvPr>
          <p:cNvCxnSpPr>
            <a:cxnSpLocks/>
          </p:cNvCxnSpPr>
          <p:nvPr/>
        </p:nvCxnSpPr>
        <p:spPr>
          <a:xfrm flipH="1" flipV="1">
            <a:off x="3797968" y="4537850"/>
            <a:ext cx="636373" cy="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2">
            <a:extLst>
              <a:ext uri="{FF2B5EF4-FFF2-40B4-BE49-F238E27FC236}">
                <a16:creationId xmlns:a16="http://schemas.microsoft.com/office/drawing/2014/main" id="{B3EF0C1A-5E11-2226-458F-F45D1D50BA6C}"/>
              </a:ext>
            </a:extLst>
          </p:cNvPr>
          <p:cNvSpPr txBox="1">
            <a:spLocks/>
          </p:cNvSpPr>
          <p:nvPr/>
        </p:nvSpPr>
        <p:spPr>
          <a:xfrm>
            <a:off x="7797524" y="4288583"/>
            <a:ext cx="737536" cy="270213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</a:pPr>
            <a:r>
              <a:rPr lang="en-US" sz="1200" dirty="0">
                <a:latin typeface="Verdana"/>
                <a:ea typeface="Verdana"/>
                <a:cs typeface="Verdana"/>
                <a:sym typeface="Verdana"/>
              </a:rPr>
              <a:t>True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55B9C60-DA10-76B2-DFCA-45C121023311}"/>
              </a:ext>
            </a:extLst>
          </p:cNvPr>
          <p:cNvCxnSpPr>
            <a:cxnSpLocks/>
          </p:cNvCxnSpPr>
          <p:nvPr/>
        </p:nvCxnSpPr>
        <p:spPr>
          <a:xfrm flipH="1" flipV="1">
            <a:off x="7510311" y="4564851"/>
            <a:ext cx="756684" cy="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>
            <a:extLst>
              <a:ext uri="{FF2B5EF4-FFF2-40B4-BE49-F238E27FC236}">
                <a16:creationId xmlns:a16="http://schemas.microsoft.com/office/drawing/2014/main" id="{0842D9D3-706E-50E0-594F-ED93DBB2E64F}"/>
              </a:ext>
            </a:extLst>
          </p:cNvPr>
          <p:cNvSpPr txBox="1">
            <a:spLocks/>
          </p:cNvSpPr>
          <p:nvPr/>
        </p:nvSpPr>
        <p:spPr>
          <a:xfrm>
            <a:off x="520366" y="238622"/>
            <a:ext cx="10058400" cy="145075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Calisto MT" panose="02040603050505030304" pitchFamily="18" charset="0"/>
              </a:rPr>
              <a:t>System Architecture:</a:t>
            </a:r>
            <a:endParaRPr lang="en-IN" dirty="0"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331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1DF5-3FEB-44B4-A3D9-25D217DB1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572662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Calisto MT" panose="02040603050505030304" pitchFamily="18" charset="0"/>
                <a:cs typeface="Times New Roman" panose="02020603050405020304" pitchFamily="18" charset="0"/>
              </a:rPr>
              <a:t>Module Description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A23B8-75ED-4B55-A8BC-323BA1DCD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46554"/>
            <a:ext cx="10080021" cy="3744988"/>
          </a:xfrm>
        </p:spPr>
        <p:txBody>
          <a:bodyPr>
            <a:noAutofit/>
          </a:bodyPr>
          <a:lstStyle/>
          <a:p>
            <a:pPr marL="45720" indent="0" algn="just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MODULE 1 : </a:t>
            </a:r>
            <a:r>
              <a:rPr lang="en-IN" sz="24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Video Acquisition &amp; Frames </a:t>
            </a:r>
          </a:p>
          <a:p>
            <a:pPr marL="45720" indent="0" algn="just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MODULE 2 : </a:t>
            </a:r>
            <a:r>
              <a:rPr lang="en-IN" sz="24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Extraction </a:t>
            </a:r>
            <a:r>
              <a:rPr lang="en-IN" sz="24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Data Collection &amp; Pre processing</a:t>
            </a:r>
            <a:endParaRPr lang="en-IN" sz="2400" b="0" i="0" u="none" strike="noStrike" baseline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45720" indent="0" algn="just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MODULE 3 :  </a:t>
            </a: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Training &amp; Detection</a:t>
            </a:r>
          </a:p>
          <a:p>
            <a:pPr marL="45720" indent="0" algn="just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MODULE 4 :  </a:t>
            </a: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License Plate Extraction</a:t>
            </a:r>
            <a:endParaRPr lang="en-US" sz="24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8762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B4E9F-7EFB-4D23-B05B-F1DD342C0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626724"/>
            <a:ext cx="10425461" cy="1389007"/>
          </a:xfrm>
        </p:spPr>
        <p:txBody>
          <a:bodyPr>
            <a:normAutofit fontScale="90000"/>
          </a:bodyPr>
          <a:lstStyle/>
          <a:p>
            <a:br>
              <a:rPr lang="en-IN" sz="32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IN" sz="32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IN" sz="32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Module</a:t>
            </a:r>
            <a:r>
              <a:rPr lang="en-IN" sz="32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[1] : Video Acquisition &amp; Frames Extraction</a:t>
            </a:r>
            <a:br>
              <a:rPr lang="en-US" sz="32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IN" sz="3200" b="0" i="0" u="none" strike="noStrike" baseline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30941-DB26-40B9-80B2-BDFA4081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10049541" cy="403774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sz="2400" b="0" i="0" u="none" strike="noStrike" baseline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Test the traffic videos.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400" b="0" i="0" u="none" strike="noStrike" baseline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rames extraction is performed. </a:t>
            </a:r>
            <a:endParaRPr lang="en-IN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6414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B4E9F-7EFB-4D23-B05B-F1DD342C0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626724"/>
            <a:ext cx="10425461" cy="1389007"/>
          </a:xfrm>
        </p:spPr>
        <p:txBody>
          <a:bodyPr>
            <a:normAutofit fontScale="90000"/>
          </a:bodyPr>
          <a:lstStyle/>
          <a:p>
            <a:br>
              <a:rPr lang="en-IN" sz="32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</a:br>
            <a:br>
              <a:rPr lang="en-IN" sz="32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</a:br>
            <a:r>
              <a:rPr lang="en-IN" sz="3200" dirty="0">
                <a:solidFill>
                  <a:srgbClr val="000000"/>
                </a:solidFill>
                <a:latin typeface="Calisto MT" panose="02040603050505030304" pitchFamily="18" charset="0"/>
              </a:rPr>
              <a:t>Module</a:t>
            </a:r>
            <a:r>
              <a:rPr lang="en-IN" sz="32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 [2] : Data Collection and </a:t>
            </a:r>
            <a:r>
              <a:rPr lang="en-IN" sz="3200" b="0" i="0" u="none" strike="noStrike" baseline="0" dirty="0" err="1">
                <a:solidFill>
                  <a:srgbClr val="000000"/>
                </a:solidFill>
                <a:latin typeface="Calisto MT" panose="02040603050505030304" pitchFamily="18" charset="0"/>
              </a:rPr>
              <a:t>PreProcessing</a:t>
            </a:r>
            <a:br>
              <a:rPr lang="en-US" sz="3200" dirty="0">
                <a:solidFill>
                  <a:srgbClr val="000000"/>
                </a:solidFill>
                <a:latin typeface="Calisto MT" panose="02040603050505030304" pitchFamily="18" charset="0"/>
              </a:rPr>
            </a:br>
            <a:endParaRPr lang="en-IN" sz="3200" b="0" i="0" u="none" strike="noStrike" baseline="0" dirty="0">
              <a:solidFill>
                <a:srgbClr val="000000"/>
              </a:solidFill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30941-DB26-40B9-80B2-BDFA4081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10049541" cy="4037749"/>
          </a:xfrm>
        </p:spPr>
        <p:txBody>
          <a:bodyPr>
            <a:normAutofit fontScale="85000" lnSpcReduction="10000"/>
          </a:bodyPr>
          <a:lstStyle/>
          <a:p>
            <a:pPr marL="45720" indent="0">
              <a:lnSpc>
                <a:spcPct val="150000"/>
              </a:lnSpc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DATASET</a:t>
            </a: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 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Manual dataset.</a:t>
            </a:r>
          </a:p>
          <a:p>
            <a:pPr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Images of 2 wheeler rider.</a:t>
            </a:r>
            <a:endParaRPr lang="en-US" sz="24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45720" indent="0">
              <a:lnSpc>
                <a:spcPct val="150000"/>
              </a:lnSpc>
              <a:buClr>
                <a:schemeClr val="tx1"/>
              </a:buClr>
              <a:buNone/>
            </a:pPr>
            <a:r>
              <a:rPr lang="en-US" sz="24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PREPROCESSING</a:t>
            </a: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   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 real-world data contains noises, missing values, and in an unusable format.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Data preprocessing is required for cleaning the data.              </a:t>
            </a:r>
            <a:endParaRPr lang="en-IN" sz="2400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8783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61DF5-3FEB-44B4-A3D9-25D217DB1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572662"/>
            <a:ext cx="9603275" cy="1049235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rgbClr val="000000"/>
                </a:solidFill>
                <a:latin typeface="Calisto MT" panose="02040603050505030304" pitchFamily="18" charset="0"/>
              </a:rPr>
              <a:t>Module</a:t>
            </a:r>
            <a:r>
              <a:rPr lang="en-IN" sz="2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 [3]: Training &amp; Detection </a:t>
            </a:r>
            <a:endParaRPr lang="en-IN" sz="2900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A23B8-75ED-4B55-A8BC-323BA1DCD9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46554"/>
            <a:ext cx="10080021" cy="374498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The frames are given as input. </a:t>
            </a:r>
          </a:p>
          <a:p>
            <a:pPr marL="0" indent="0">
              <a:buNone/>
            </a:pPr>
            <a:endParaRPr lang="en-US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Detected objects are extracted and stored as separate images.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455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0C94A-54DE-4681-8101-F0AD31B89E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4128213"/>
          </a:xfrm>
        </p:spPr>
        <p:txBody>
          <a:bodyPr>
            <a:noAutofit/>
          </a:bodyPr>
          <a:lstStyle/>
          <a:p>
            <a:pPr algn="l">
              <a:buFont typeface="Wingdings" panose="05000000000000000000" pitchFamily="2" charset="2"/>
              <a:buChar char="Ø"/>
            </a:pPr>
            <a:endParaRPr lang="en-US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The license plate in those images were annotated. </a:t>
            </a:r>
          </a:p>
          <a:p>
            <a:pPr marL="0" indent="0" algn="l">
              <a:buNone/>
            </a:pPr>
            <a:endParaRPr lang="en-US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Text Extraction Using OCR</a:t>
            </a:r>
            <a:endParaRPr lang="en-IN" sz="2200" dirty="0"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EB3BCCE-AD62-478F-A2F3-C8BFC9A8D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550231"/>
            <a:ext cx="9603275" cy="1049235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rgbClr val="000000"/>
                </a:solidFill>
                <a:latin typeface="Calisto MT" panose="02040603050505030304" pitchFamily="18" charset="0"/>
              </a:rPr>
              <a:t>Module</a:t>
            </a:r>
            <a:r>
              <a:rPr lang="en-US" sz="2900" b="0" i="0" u="none" strike="noStrike" baseline="0" dirty="0">
                <a:solidFill>
                  <a:srgbClr val="000000"/>
                </a:solidFill>
                <a:latin typeface="Calisto MT" panose="02040603050505030304" pitchFamily="18" charset="0"/>
              </a:rPr>
              <a:t> [4]: </a:t>
            </a:r>
            <a:r>
              <a:rPr lang="en-US" sz="2900" dirty="0">
                <a:solidFill>
                  <a:srgbClr val="000000"/>
                </a:solidFill>
                <a:latin typeface="Calisto MT" panose="02040603050505030304" pitchFamily="18" charset="0"/>
              </a:rPr>
              <a:t>License Plate Extraction(Future Work)</a:t>
            </a:r>
            <a:endParaRPr lang="en-IN" sz="2900" dirty="0"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504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86EA-E627-4A86-ACAB-BA3CB61B91D6}"/>
              </a:ext>
            </a:extLst>
          </p:cNvPr>
          <p:cNvSpPr txBox="1">
            <a:spLocks/>
          </p:cNvSpPr>
          <p:nvPr/>
        </p:nvSpPr>
        <p:spPr>
          <a:xfrm>
            <a:off x="1213659" y="2657995"/>
            <a:ext cx="9764684" cy="1391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iMPLEMENTATIONS</a:t>
            </a:r>
            <a:endParaRPr lang="en-US" sz="6000" dirty="0">
              <a:solidFill>
                <a:schemeClr val="tx1">
                  <a:lumMod val="95000"/>
                  <a:lumOff val="5000"/>
                </a:schemeClr>
              </a:solidFill>
              <a:latin typeface="Calisto MT" panose="02040603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686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76685E-CCB9-4A32-8EAB-CD9241AAF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46" y="415292"/>
            <a:ext cx="9939327" cy="559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894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909EFAD-0ED0-4FCB-8903-18E00B4C0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Agenda : 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109" y="1345916"/>
            <a:ext cx="5341660" cy="4910505"/>
          </a:xfrm>
        </p:spPr>
        <p:txBody>
          <a:bodyPr>
            <a:noAutofit/>
          </a:bodyPr>
          <a:lstStyle/>
          <a:p>
            <a:pPr marL="45720" indent="0" algn="just">
              <a:lnSpc>
                <a:spcPct val="150000"/>
              </a:lnSpc>
              <a:buNone/>
            </a:pPr>
            <a:endParaRPr lang="en-US" sz="17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Introduction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Abstract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Literature Survey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Proposed System 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System Architecture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Module Description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Social Impact of the Proposed System</a:t>
            </a:r>
          </a:p>
          <a:p>
            <a:pPr algn="just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Times New Roman" panose="02020603050405020304" pitchFamily="18" charset="0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037951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F10355-A5D5-4FF3-811A-7FC611380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748" y="403722"/>
            <a:ext cx="9977010" cy="561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943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50AA6B2-7AB6-454E-90D6-5E02E8FE1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1" b="-340"/>
          <a:stretch/>
        </p:blipFill>
        <p:spPr>
          <a:xfrm>
            <a:off x="1241658" y="404261"/>
            <a:ext cx="10093345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382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FC9462-810C-44B4-99EA-1EAD503192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02" t="-20304" r="114" b="298"/>
          <a:stretch/>
        </p:blipFill>
        <p:spPr>
          <a:xfrm>
            <a:off x="1232687" y="-766051"/>
            <a:ext cx="10015383" cy="6670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2543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F04EAD-B38C-49B6-B26A-268BB10824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94"/>
          <a:stretch/>
        </p:blipFill>
        <p:spPr>
          <a:xfrm>
            <a:off x="599266" y="904776"/>
            <a:ext cx="10993467" cy="486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709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E24C57-82CE-46EC-8085-2080772B9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4739" r="16146"/>
          <a:stretch/>
        </p:blipFill>
        <p:spPr>
          <a:xfrm>
            <a:off x="970689" y="661988"/>
            <a:ext cx="10404625" cy="5363428"/>
          </a:xfrm>
        </p:spPr>
      </p:pic>
    </p:spTree>
    <p:extLst>
      <p:ext uri="{BB962C8B-B14F-4D97-AF65-F5344CB8AC3E}">
        <p14:creationId xmlns:p14="http://schemas.microsoft.com/office/powerpoint/2010/main" val="42836978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77CDD0-12EF-4D87-BBB7-60076621BF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456"/>
          <a:stretch/>
        </p:blipFill>
        <p:spPr>
          <a:xfrm>
            <a:off x="674243" y="539014"/>
            <a:ext cx="10843513" cy="5120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7842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C10CA7-EE14-8EF0-DD30-AE5E3AA3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362" y="279132"/>
            <a:ext cx="10087276" cy="567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287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4C05A-2F33-4B24-A6C1-6567BE90F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Social Impacts: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C31CF-9737-4CA0-86C1-787EAFA4D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907301" cy="3958348"/>
          </a:xfrm>
        </p:spPr>
        <p:txBody>
          <a:bodyPr>
            <a:normAutofit/>
          </a:bodyPr>
          <a:lstStyle/>
          <a:p>
            <a:pPr algn="l">
              <a:buFont typeface="Wingdings" panose="05000000000000000000" pitchFamily="2" charset="2"/>
              <a:buChar char="Ø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Enforce </a:t>
            </a: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helmet wearing using CCTV cameras.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elps law requirement by police.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iminishes the number of mishaps and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accidents</a:t>
            </a:r>
            <a:r>
              <a:rPr lang="en-IN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sz="22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educe the usage of human power. </a:t>
            </a:r>
          </a:p>
          <a:p>
            <a:pPr algn="l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sz="2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seful to cities with a huge population.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3197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ADB02-2725-451E-95B8-895CD18F2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References: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BD087-8DDA-4662-BACE-66F3A3C26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75310"/>
            <a:ext cx="10497419" cy="489845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Prasad, M. V. D., et al. "Detection of two wheelers helmet using machine learning." Turkish Journal of Physiotherapy and Rehabilitation 32 (2021).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Keerthi, K. V. L., et al. "Automatic Recognition of Helmetless Bike Rider License Plate Using Deep Learning." Computational Vision and Bio-Inspired Computing. Springer, Singapore, 2021. 457-467.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Zhou,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Fangbo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Huailin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Zhao, and Zhen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"Safety Helmet Detection Based on YOLOv5." 2021 IEEE International Conference on Power Electronics, Computer Applications (ICPECA). IEEE, 2021.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Eliyas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Sherin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 al. "Helmet, Violation, Detection Using Deep Learning." European Journal of Molecular &amp; Clinical Medicine 7.2 (2020): 5173-5178.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Lin,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Hanhe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 al. "Helmet Use Detection of Tracked Motorcycles Using CNN-Based Multi-Task Learning." IEEE Access 8 (2020): 162073-162084. </a:t>
            </a:r>
          </a:p>
        </p:txBody>
      </p:sp>
    </p:spTree>
    <p:extLst>
      <p:ext uri="{BB962C8B-B14F-4D97-AF65-F5344CB8AC3E}">
        <p14:creationId xmlns:p14="http://schemas.microsoft.com/office/powerpoint/2010/main" val="37641183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8CB3E6-53C6-45E0-B752-CE0455956654}"/>
              </a:ext>
            </a:extLst>
          </p:cNvPr>
          <p:cNvSpPr txBox="1">
            <a:spLocks/>
          </p:cNvSpPr>
          <p:nvPr/>
        </p:nvSpPr>
        <p:spPr>
          <a:xfrm>
            <a:off x="912030" y="1106679"/>
            <a:ext cx="10801381" cy="536042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Roopa, Y. Mohana, et al. "Convolutional Neural Network-based Automatic Extraction and Fine Generation." 2020 Second International Conference on Inventive Research in Computing Applications (ICIRCA). IEEE, 2020.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Allamki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Lokesh, et al. "Helmet detection using machine learning and automatic License Plate Recognition." International Research Journal of Engineering and Technology (IRJET) 6.12 (2019).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Rohith C A, Shilpa A Nair, Parvathi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Sanil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Nair, Sneha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Alphonsa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Nithin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Prince John, “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Efficient Helmet Detection for MVD 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Deep learning”, 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Third International Conference on Trends in Electronics and Informatics (ICOEI 2019), IEEE Xplore Part Number: CFP19J32-ART; ISBN: 978-1-5386-9439-8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 Silva,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Romuere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RV, Kelson RT Aires, and Rodrigo de MS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Veras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"Detection of helmets on motorcyclists." Multimedia Tools and Applications 77.5 (2018): 5659-5683.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 Silva,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Romuere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Rodrigues Veloso, Kelson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Rômulo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Teixeira Aires, and Rodrigo de Melo Souza </a:t>
            </a:r>
            <a:r>
              <a:rPr lang="en-IN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Veras</a:t>
            </a: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"Helmet detection on motorcyclists using image descriptors and classifiers." 2014 27th SIBGRAPI Conference on Graphics, Patterns and Images. IEEE, 2018. </a:t>
            </a:r>
          </a:p>
          <a:p>
            <a:pPr>
              <a:buFont typeface="Wingdings" panose="05000000000000000000" pitchFamily="2" charset="2"/>
              <a:buChar char="Ø"/>
            </a:pPr>
            <a:endParaRPr lang="en-IN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800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5B5BF-9A8C-40B5-BF3D-EAEA9CEA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Abstract :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D5C611-345A-42E3-9D60-3604C82CA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901" y="2015732"/>
            <a:ext cx="10857297" cy="4125186"/>
          </a:xfrm>
        </p:spPr>
        <p:txBody>
          <a:bodyPr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1900" dirty="0">
                <a:latin typeface="Verdana"/>
                <a:ea typeface="Verdana"/>
                <a:cs typeface="Verdana"/>
                <a:sym typeface="Verdana"/>
              </a:rPr>
              <a:t>In India, the number of accidents occurring each day is increasing rapidly. The two-wheelers account 25 percent of road crash deaths because of ignoring safety measures like wearing helmets while driving. A police officer cannot manage the whole traffic and look out for rule-breakers. 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1900" dirty="0">
                <a:latin typeface="Verdana"/>
                <a:ea typeface="Verdana"/>
                <a:cs typeface="Verdana"/>
                <a:sym typeface="Verdana"/>
              </a:rPr>
              <a:t>Our project’s main objective is to identify the two-wheeler riders who failed to wear a helmet. The system implements Deep learning and video processing techniques. The system takes a video of traffic on public roads as input. 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1900" dirty="0">
                <a:latin typeface="Verdana"/>
                <a:ea typeface="Verdana"/>
                <a:cs typeface="Verdana"/>
                <a:sym typeface="Verdana"/>
              </a:rPr>
              <a:t>The road CCTV footage is used to detect whether a rider is wearing a helmet or not, using yolov3 Algorithm, a Deep Learning Technology and the respective frames are taken from the video to detect riders, riding two wheelers, who are not wearing helmets. Using this helmet detection model helmet-less riders can be easily detected.</a:t>
            </a:r>
          </a:p>
        </p:txBody>
      </p:sp>
    </p:spTree>
    <p:extLst>
      <p:ext uri="{BB962C8B-B14F-4D97-AF65-F5344CB8AC3E}">
        <p14:creationId xmlns:p14="http://schemas.microsoft.com/office/powerpoint/2010/main" val="2870973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F8CB3E6-53C6-45E0-B752-CE0455956654}"/>
              </a:ext>
            </a:extLst>
          </p:cNvPr>
          <p:cNvSpPr txBox="1">
            <a:spLocks/>
          </p:cNvSpPr>
          <p:nvPr/>
        </p:nvSpPr>
        <p:spPr>
          <a:xfrm>
            <a:off x="912030" y="1106679"/>
            <a:ext cx="10801381" cy="536042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Ghonge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Sneha A., and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Jignyasa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B.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Sanghavi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"Smart surveillance system for automatic detection of license plate number of motorcyclists without helmet." Int. J.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Sci. </a:t>
            </a:r>
            <a:r>
              <a:rPr lang="en-US" sz="1800" b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</a:t>
            </a:r>
            <a:r>
              <a:rPr lang="en-US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2.1 (2018).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Narong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Boonsirisumpun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Wichai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Puarungroj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Phonratichi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Wairotchanaphuttha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Detector for Bikers with no Helmet using 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Learning”, In 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IEEE  Conference on Computer 2018 Vision and Pattern 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Recognition (pp. 2818-2826).</a:t>
            </a:r>
            <a:endParaRPr lang="en-US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Pathasu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Doungmala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Katanyoo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Klubsuwan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Half and Full Helmet Wearing Detection in Thailand using </a:t>
            </a:r>
            <a:r>
              <a:rPr lang="en-US" sz="1800" u="none" strike="noStrike" baseline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Like Feature and Circle Hough 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 on Image Processing”,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sz="180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Proceedings of the IEEE 2016 International Conference on Computer and Information Technology.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sz="1800" b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Dahiya, Kunal, Dinesh Singh, and C. Krishna Mohan. "Automatic detection of bike-riders without helmet using surveillance videos in real-time." 2016 International Joint Conference on Neural Networks (IJCNN). IEEE, 2016.</a:t>
            </a:r>
          </a:p>
          <a:p>
            <a:pPr marL="0" indent="0">
              <a:buNone/>
            </a:pPr>
            <a:endParaRPr lang="en-IN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180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IN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800" b="0" dirty="0">
              <a:solidFill>
                <a:srgbClr val="22222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199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86EA-E627-4A86-ACAB-BA3CB61B91D6}"/>
              </a:ext>
            </a:extLst>
          </p:cNvPr>
          <p:cNvSpPr txBox="1">
            <a:spLocks/>
          </p:cNvSpPr>
          <p:nvPr/>
        </p:nvSpPr>
        <p:spPr>
          <a:xfrm>
            <a:off x="2867737" y="2548140"/>
            <a:ext cx="6456526" cy="1391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1295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2AA0-824D-487B-A586-64471D7B5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57727"/>
            <a:ext cx="10058400" cy="1450757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Introduction :</a:t>
            </a:r>
            <a:endParaRPr lang="en-IN" dirty="0">
              <a:latin typeface="Calisto MT" panose="0204060305050503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28B22-EC09-4308-A60C-D30B6DF44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7053" y="2005458"/>
            <a:ext cx="10485121" cy="4385068"/>
          </a:xfrm>
        </p:spPr>
        <p:txBody>
          <a:bodyPr>
            <a:no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21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</a:t>
            </a:r>
            <a:r>
              <a:rPr lang="en-US" sz="2100" i="0" u="none" strike="noStrik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ikes are the most utilized </a:t>
            </a:r>
            <a:r>
              <a:rPr lang="en-US" sz="2100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mode of</a:t>
            </a:r>
            <a:r>
              <a:rPr lang="en-US" sz="2100" i="0" u="none" strike="noStrik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 transport.  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900"/>
              <a:buFont typeface="Verdana"/>
              <a:buChar char="⮚"/>
            </a:pPr>
            <a:endParaRPr lang="en-US" sz="2100" dirty="0">
              <a:latin typeface="Verdana"/>
              <a:ea typeface="Verdana"/>
              <a:cs typeface="Verdana"/>
              <a:sym typeface="Verdana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2100" i="0" u="none" strike="noStrik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Usage of helmet is recommended to minimize the risk of life. </a:t>
            </a:r>
            <a:endParaRPr lang="en-US" sz="2100" dirty="0">
              <a:latin typeface="Verdana"/>
              <a:ea typeface="Verdana"/>
              <a:cs typeface="Verdana"/>
              <a:sym typeface="Verdana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Verdana"/>
              <a:buChar char="⮚"/>
            </a:pPr>
            <a:endParaRPr lang="en-US" sz="2100" i="0" u="none" strike="noStrike" dirty="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Verdana"/>
              <a:buChar char="⮚"/>
            </a:pPr>
            <a:r>
              <a:rPr lang="en-US" sz="2100" i="0" u="none" strike="noStrik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 real time solving techniques has been developed to substantiate role of actual police.</a:t>
            </a:r>
            <a:endParaRPr lang="en-US" sz="2100" dirty="0">
              <a:latin typeface="Verdana"/>
              <a:ea typeface="Verdana"/>
              <a:cs typeface="Verdana"/>
              <a:sym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610161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86EA-E627-4A86-ACAB-BA3CB61B91D6}"/>
              </a:ext>
            </a:extLst>
          </p:cNvPr>
          <p:cNvSpPr txBox="1">
            <a:spLocks/>
          </p:cNvSpPr>
          <p:nvPr/>
        </p:nvSpPr>
        <p:spPr>
          <a:xfrm>
            <a:off x="1213659" y="2657995"/>
            <a:ext cx="9764684" cy="139133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tx1">
                    <a:lumMod val="95000"/>
                    <a:lumOff val="5000"/>
                  </a:schemeClr>
                </a:solidFill>
                <a:latin typeface="Calisto MT" panose="02040603050505030304" pitchFamily="18" charset="0"/>
              </a:rPr>
              <a:t>    Literature survey</a:t>
            </a:r>
          </a:p>
        </p:txBody>
      </p:sp>
    </p:spTree>
    <p:extLst>
      <p:ext uri="{BB962C8B-B14F-4D97-AF65-F5344CB8AC3E}">
        <p14:creationId xmlns:p14="http://schemas.microsoft.com/office/powerpoint/2010/main" val="1701409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496D6F4-3A12-495D-93D0-FCB6D91D8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984963"/>
              </p:ext>
            </p:extLst>
          </p:nvPr>
        </p:nvGraphicFramePr>
        <p:xfrm>
          <a:off x="186508" y="220626"/>
          <a:ext cx="11818983" cy="6005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572">
                  <a:extLst>
                    <a:ext uri="{9D8B030D-6E8A-4147-A177-3AD203B41FA5}">
                      <a16:colId xmlns:a16="http://schemas.microsoft.com/office/drawing/2014/main" val="2385829899"/>
                    </a:ext>
                  </a:extLst>
                </a:gridCol>
                <a:gridCol w="1447540">
                  <a:extLst>
                    <a:ext uri="{9D8B030D-6E8A-4147-A177-3AD203B41FA5}">
                      <a16:colId xmlns:a16="http://schemas.microsoft.com/office/drawing/2014/main" val="3122526814"/>
                    </a:ext>
                  </a:extLst>
                </a:gridCol>
                <a:gridCol w="1286702">
                  <a:extLst>
                    <a:ext uri="{9D8B030D-6E8A-4147-A177-3AD203B41FA5}">
                      <a16:colId xmlns:a16="http://schemas.microsoft.com/office/drawing/2014/main" val="395089585"/>
                    </a:ext>
                  </a:extLst>
                </a:gridCol>
                <a:gridCol w="2158339">
                  <a:extLst>
                    <a:ext uri="{9D8B030D-6E8A-4147-A177-3AD203B41FA5}">
                      <a16:colId xmlns:a16="http://schemas.microsoft.com/office/drawing/2014/main" val="2279201328"/>
                    </a:ext>
                  </a:extLst>
                </a:gridCol>
                <a:gridCol w="778248">
                  <a:extLst>
                    <a:ext uri="{9D8B030D-6E8A-4147-A177-3AD203B41FA5}">
                      <a16:colId xmlns:a16="http://schemas.microsoft.com/office/drawing/2014/main" val="3015101083"/>
                    </a:ext>
                  </a:extLst>
                </a:gridCol>
                <a:gridCol w="1483859">
                  <a:extLst>
                    <a:ext uri="{9D8B030D-6E8A-4147-A177-3AD203B41FA5}">
                      <a16:colId xmlns:a16="http://schemas.microsoft.com/office/drawing/2014/main" val="1670040508"/>
                    </a:ext>
                  </a:extLst>
                </a:gridCol>
                <a:gridCol w="4207723">
                  <a:extLst>
                    <a:ext uri="{9D8B030D-6E8A-4147-A177-3AD203B41FA5}">
                      <a16:colId xmlns:a16="http://schemas.microsoft.com/office/drawing/2014/main" val="1054991528"/>
                    </a:ext>
                  </a:extLst>
                </a:gridCol>
              </a:tblGrid>
              <a:tr h="735356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S. No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Title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Journal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Author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Year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Methodology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Limitations</a:t>
                      </a:r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4561201"/>
                  </a:ext>
                </a:extLst>
              </a:tr>
              <a:tr h="1536128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Detection of Two wheelers Helmet Using Deep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Turkish </a:t>
                      </a: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Journel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M. V. D. Prasad1, E. Kiran Kumar2, S.V.N. P Vamsi Krishna3, M. Santosh Kumar4, P. Sri Harsha5, Sk.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Hasane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Ahammad6 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2018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YOLOv2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1.Comparatively low recall and more localization error compared to Faster R_CNN.</a:t>
                      </a:r>
                      <a:r>
                        <a:rPr lang="en-IN" sz="1500" spc="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spc="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Struggles to detect close objects because each grid can propose only 2 bounding boxes.</a:t>
                      </a:r>
                      <a:r>
                        <a:rPr lang="en-IN" sz="1500" spc="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Struggles to detect small objects.</a:t>
                      </a:r>
                      <a:endParaRPr lang="en-IN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54341406"/>
                  </a:ext>
                </a:extLst>
              </a:tr>
              <a:tr h="1511263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Automatic Detection of Bike-riders without Helmet using Surveillance Videos.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Research Gate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Kunal Dahiya, Dinesh Singh, C. Krishna Mohan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2015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HOG, SIFT,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LBP, SVM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ctr">
                        <a:buAutoNum type="arabicPeriod"/>
                      </a:pP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HOG will take a large amount of time to complete.                      </a:t>
                      </a:r>
                    </a:p>
                    <a:p>
                      <a:pPr marL="342900" indent="-342900" algn="ctr">
                        <a:buAutoNum type="arabicPeriod"/>
                      </a:pP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There will be a lot of noisy  information (background, blur, </a:t>
                      </a:r>
                      <a:r>
                        <a:rPr lang="en-IN" sz="1500" dirty="0" err="1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lightning,etc</a:t>
                      </a: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).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ctr">
                        <a:buAutoNum type="arabicPeriod"/>
                      </a:pPr>
                      <a:r>
                        <a:rPr lang="en-IN" sz="15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some certain circumstance, LBP miss the local structure as they don't consider the effect of the </a:t>
                      </a:r>
                      <a:r>
                        <a:rPr lang="en-IN" sz="1500" dirty="0" err="1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center</a:t>
                      </a:r>
                      <a:r>
                        <a:rPr lang="en-IN" sz="15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pixel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918596"/>
                  </a:ext>
                </a:extLst>
              </a:tr>
              <a:tr h="2042655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3</a:t>
                      </a:r>
                    </a:p>
                    <a:p>
                      <a:pPr algn="ctr"/>
                      <a:endParaRPr lang="en-US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Detecting motorcycle helmet use with deep learning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IEEE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de-DE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de-DE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de-DE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Felix Wilhelm Siebert, Hanhe Lin </a:t>
                      </a:r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2017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Faster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R-CNN,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Alexnet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Could not identify the second Passenger other than the rider.</a:t>
                      </a: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IN" sz="1500" dirty="0">
                          <a:solidFill>
                            <a:srgbClr val="222222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The algorithm requires many passes through a single image to extract all the objects.</a:t>
                      </a: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222222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As there are different systems working one after the other, the performance of the systems further ahead depends on how the previous systems performed.</a:t>
                      </a:r>
                      <a:endParaRPr lang="en-IN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431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2691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865FBD-55AD-4E8B-9467-2B156D13C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89058"/>
              </p:ext>
            </p:extLst>
          </p:nvPr>
        </p:nvGraphicFramePr>
        <p:xfrm>
          <a:off x="227844" y="202328"/>
          <a:ext cx="11551377" cy="5929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6234">
                  <a:extLst>
                    <a:ext uri="{9D8B030D-6E8A-4147-A177-3AD203B41FA5}">
                      <a16:colId xmlns:a16="http://schemas.microsoft.com/office/drawing/2014/main" val="2214294815"/>
                    </a:ext>
                  </a:extLst>
                </a:gridCol>
                <a:gridCol w="1414765">
                  <a:extLst>
                    <a:ext uri="{9D8B030D-6E8A-4147-A177-3AD203B41FA5}">
                      <a16:colId xmlns:a16="http://schemas.microsoft.com/office/drawing/2014/main" val="3117783783"/>
                    </a:ext>
                  </a:extLst>
                </a:gridCol>
                <a:gridCol w="1257569">
                  <a:extLst>
                    <a:ext uri="{9D8B030D-6E8A-4147-A177-3AD203B41FA5}">
                      <a16:colId xmlns:a16="http://schemas.microsoft.com/office/drawing/2014/main" val="390785973"/>
                    </a:ext>
                  </a:extLst>
                </a:gridCol>
                <a:gridCol w="2109470">
                  <a:extLst>
                    <a:ext uri="{9D8B030D-6E8A-4147-A177-3AD203B41FA5}">
                      <a16:colId xmlns:a16="http://schemas.microsoft.com/office/drawing/2014/main" val="229114786"/>
                    </a:ext>
                  </a:extLst>
                </a:gridCol>
                <a:gridCol w="760626">
                  <a:extLst>
                    <a:ext uri="{9D8B030D-6E8A-4147-A177-3AD203B41FA5}">
                      <a16:colId xmlns:a16="http://schemas.microsoft.com/office/drawing/2014/main" val="4256042205"/>
                    </a:ext>
                  </a:extLst>
                </a:gridCol>
                <a:gridCol w="1450261">
                  <a:extLst>
                    <a:ext uri="{9D8B030D-6E8A-4147-A177-3AD203B41FA5}">
                      <a16:colId xmlns:a16="http://schemas.microsoft.com/office/drawing/2014/main" val="298569851"/>
                    </a:ext>
                  </a:extLst>
                </a:gridCol>
                <a:gridCol w="4112452">
                  <a:extLst>
                    <a:ext uri="{9D8B030D-6E8A-4147-A177-3AD203B41FA5}">
                      <a16:colId xmlns:a16="http://schemas.microsoft.com/office/drawing/2014/main" val="1298973482"/>
                    </a:ext>
                  </a:extLst>
                </a:gridCol>
              </a:tblGrid>
              <a:tr h="2100217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4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Helmet Detecting and license plate recognition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IJCSMC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Thirunavukkarasu.M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Bugade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Amoolya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Bulusu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Vyagari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Vaishnavi</a:t>
                      </a:r>
                      <a:endParaRPr lang="en-IN" sz="1500" dirty="0"/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2021 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RetinaNet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MTL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Training is inefficient as most locations are easy negatives that contribute no useful signal.</a:t>
                      </a:r>
                      <a:r>
                        <a:rPr lang="en-IN" sz="15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                       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 The easy negatives can overwhelm training and lead to degenerate models</a:t>
                      </a:r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859491"/>
                  </a:ext>
                </a:extLst>
              </a:tr>
              <a:tr h="2427531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5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 improved helmet detection method for YOLOv5 on an unbalanced dataset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IEEE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Rui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Geng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Yixuan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Ma, </a:t>
                      </a:r>
                      <a:r>
                        <a:rPr lang="en-IN" sz="15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Wanhong</a:t>
                      </a:r>
                      <a:r>
                        <a:rPr lang="en-IN" sz="15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Huang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2019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YOLOv5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spc="-5" dirty="0">
                        <a:solidFill>
                          <a:srgbClr val="292929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spc="-5" dirty="0">
                        <a:solidFill>
                          <a:srgbClr val="292929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spc="-5" dirty="0">
                          <a:solidFill>
                            <a:srgbClr val="292929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Comparatively low recall and more localization error compared to Faster R_CNN.          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spc="-5" dirty="0">
                          <a:solidFill>
                            <a:srgbClr val="292929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2. Struggles to detect close objects because each grid can propose only 2 bounding boxes.               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spc="-5" dirty="0">
                          <a:solidFill>
                            <a:srgbClr val="292929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Struggles to detect small objects.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390978"/>
                  </a:ext>
                </a:extLst>
              </a:tr>
              <a:tr h="1401492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6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Detection of helmets on motorcyclists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IN" sz="15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5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Romuere</a:t>
                      </a:r>
                      <a:r>
                        <a:rPr lang="en-IN" sz="15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Silva, Kelson R. T. Aires, Rodrigo </a:t>
                      </a:r>
                      <a:r>
                        <a:rPr lang="en-IN" sz="15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Veras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2009</a:t>
                      </a:r>
                      <a:endParaRPr lang="en-IN" sz="15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HOG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solidFill>
                          <a:srgbClr val="232629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solidFill>
                          <a:srgbClr val="232629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HOG will take a large amount of time to complete.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92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6592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865FBD-55AD-4E8B-9467-2B156D13C910}"/>
              </a:ext>
            </a:extLst>
          </p:cNvPr>
          <p:cNvGraphicFramePr>
            <a:graphicFrameLocks noGrp="1"/>
          </p:cNvGraphicFramePr>
          <p:nvPr/>
        </p:nvGraphicFramePr>
        <p:xfrm>
          <a:off x="309880" y="196850"/>
          <a:ext cx="11572240" cy="5890829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47040">
                  <a:extLst>
                    <a:ext uri="{9D8B030D-6E8A-4147-A177-3AD203B41FA5}">
                      <a16:colId xmlns:a16="http://schemas.microsoft.com/office/drawing/2014/main" val="2214294815"/>
                    </a:ext>
                  </a:extLst>
                </a:gridCol>
                <a:gridCol w="1417320">
                  <a:extLst>
                    <a:ext uri="{9D8B030D-6E8A-4147-A177-3AD203B41FA5}">
                      <a16:colId xmlns:a16="http://schemas.microsoft.com/office/drawing/2014/main" val="3117783783"/>
                    </a:ext>
                  </a:extLst>
                </a:gridCol>
                <a:gridCol w="1259840">
                  <a:extLst>
                    <a:ext uri="{9D8B030D-6E8A-4147-A177-3AD203B41FA5}">
                      <a16:colId xmlns:a16="http://schemas.microsoft.com/office/drawing/2014/main" val="390785973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22911478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56042205"/>
                    </a:ext>
                  </a:extLst>
                </a:gridCol>
                <a:gridCol w="1452880">
                  <a:extLst>
                    <a:ext uri="{9D8B030D-6E8A-4147-A177-3AD203B41FA5}">
                      <a16:colId xmlns:a16="http://schemas.microsoft.com/office/drawing/2014/main" val="298569851"/>
                    </a:ext>
                  </a:extLst>
                </a:gridCol>
                <a:gridCol w="4119880">
                  <a:extLst>
                    <a:ext uri="{9D8B030D-6E8A-4147-A177-3AD203B41FA5}">
                      <a16:colId xmlns:a16="http://schemas.microsoft.com/office/drawing/2014/main" val="1298973482"/>
                    </a:ext>
                  </a:extLst>
                </a:gridCol>
              </a:tblGrid>
              <a:tr h="1856174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7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Detection of Helmetless Riders Using Faster R-CNN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IN" sz="15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/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ISSN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Meenu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Sinta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Raju 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Smrithi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 Paul,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Swathy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Sajeev,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Alphonsa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Johny</a:t>
                      </a: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2020      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R-CNN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One drawback of Faster R-CNN is that the RPN is trained where all anchors in the mini-batch, of size 256, are extracted from a single image. Because all samples from a single image may be correlated (i.e. their features are similar), the network may take a lot of time until reaching convergence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  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7859491"/>
                  </a:ext>
                </a:extLst>
              </a:tr>
              <a:tr h="2276722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8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Helmet Detection using Machine Learning and Automatic License Plate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IRJET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Lokesh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Allamki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Manjunath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Panchakshari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Ashish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Sateesha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K S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Pratheek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2019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AutoNum type="arabicPeriod"/>
                      </a:pPr>
                      <a:endParaRPr lang="en-IN" sz="1500" dirty="0">
                        <a:solidFill>
                          <a:srgbClr val="383838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AutoNum type="arabicPeriod"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It struggles with small objects that appear in groups.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AutoNum type="arabicPeriod"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It struggles to generalize to objects in new or unusual aspect ratios or configurations.</a:t>
                      </a:r>
                    </a:p>
                    <a:p>
                      <a:pPr marL="342900" indent="-342900" algn="ctr">
                        <a:lnSpc>
                          <a:spcPct val="107000"/>
                        </a:lnSpc>
                        <a:spcBef>
                          <a:spcPts val="525"/>
                        </a:spcBef>
                        <a:spcAft>
                          <a:spcPts val="800"/>
                        </a:spcAft>
                        <a:buAutoNum type="arabicPeriod"/>
                      </a:pPr>
                      <a:r>
                        <a:rPr lang="en-IN" sz="1500" dirty="0">
                          <a:solidFill>
                            <a:srgbClr val="383838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architecture in the paper is not able to achieve state of the art accuracy.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2390978"/>
                  </a:ext>
                </a:extLst>
              </a:tr>
              <a:tr h="1464879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9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Helmet Detection on Motorcyclists Using Image</a:t>
                      </a:r>
                    </a:p>
                    <a:p>
                      <a:pPr algn="ctr"/>
                      <a:r>
                        <a:rPr lang="en-IN" sz="15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Descriptors and Classifiers</a:t>
                      </a:r>
                      <a:r>
                        <a:rPr lang="en-US" sz="1500" b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IN" sz="1500" b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SIBGRAPI 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Romuere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Silva, Kelson Aires, Rodrigo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Veras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2014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HOG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solidFill>
                          <a:srgbClr val="232629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solidFill>
                          <a:srgbClr val="232629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HOG will take a large amount of time to complete.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92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730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F865FBD-55AD-4E8B-9467-2B156D13C910}"/>
              </a:ext>
            </a:extLst>
          </p:cNvPr>
          <p:cNvGraphicFramePr>
            <a:graphicFrameLocks noGrp="1"/>
          </p:cNvGraphicFramePr>
          <p:nvPr/>
        </p:nvGraphicFramePr>
        <p:xfrm>
          <a:off x="309880" y="214594"/>
          <a:ext cx="11544617" cy="5809488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417">
                  <a:extLst>
                    <a:ext uri="{9D8B030D-6E8A-4147-A177-3AD203B41FA5}">
                      <a16:colId xmlns:a16="http://schemas.microsoft.com/office/drawing/2014/main" val="2214294815"/>
                    </a:ext>
                  </a:extLst>
                </a:gridCol>
                <a:gridCol w="1741442">
                  <a:extLst>
                    <a:ext uri="{9D8B030D-6E8A-4147-A177-3AD203B41FA5}">
                      <a16:colId xmlns:a16="http://schemas.microsoft.com/office/drawing/2014/main" val="3117783783"/>
                    </a:ext>
                  </a:extLst>
                </a:gridCol>
                <a:gridCol w="935718">
                  <a:extLst>
                    <a:ext uri="{9D8B030D-6E8A-4147-A177-3AD203B41FA5}">
                      <a16:colId xmlns:a16="http://schemas.microsoft.com/office/drawing/2014/main" val="390785973"/>
                    </a:ext>
                  </a:extLst>
                </a:gridCol>
                <a:gridCol w="2113280">
                  <a:extLst>
                    <a:ext uri="{9D8B030D-6E8A-4147-A177-3AD203B41FA5}">
                      <a16:colId xmlns:a16="http://schemas.microsoft.com/office/drawing/2014/main" val="22911478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56042205"/>
                    </a:ext>
                  </a:extLst>
                </a:gridCol>
                <a:gridCol w="1664516">
                  <a:extLst>
                    <a:ext uri="{9D8B030D-6E8A-4147-A177-3AD203B41FA5}">
                      <a16:colId xmlns:a16="http://schemas.microsoft.com/office/drawing/2014/main" val="298569851"/>
                    </a:ext>
                  </a:extLst>
                </a:gridCol>
                <a:gridCol w="3908244">
                  <a:extLst>
                    <a:ext uri="{9D8B030D-6E8A-4147-A177-3AD203B41FA5}">
                      <a16:colId xmlns:a16="http://schemas.microsoft.com/office/drawing/2014/main" val="1298973482"/>
                    </a:ext>
                  </a:extLst>
                </a:gridCol>
              </a:tblGrid>
              <a:tr h="1891234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15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Safety helmet wearing detection based on image processing and machine learning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ICACI</a:t>
                      </a: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i="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Jie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Huanming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Liu, </a:t>
                      </a:r>
                      <a:r>
                        <a:rPr lang="en-IN" sz="1600" i="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Tianzheng</a:t>
                      </a:r>
                      <a:r>
                        <a:rPr lang="en-IN" sz="1600" i="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Wang 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2017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OCR, HOG, SIFT, LB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Structuringthe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Data Involves More than Just OCR,</a:t>
                      </a:r>
                      <a:r>
                        <a:rPr lang="en-IN" sz="1500" dirty="0">
                          <a:solidFill>
                            <a:srgbClr val="323132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OCR Must Combine with Image Rectification.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HOG will take a large amount of time to complete</a:t>
                      </a:r>
                      <a:endParaRPr lang="en-IN" sz="15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</a:t>
                      </a:r>
                      <a:r>
                        <a:rPr lang="en-IN" sz="1500" dirty="0">
                          <a:solidFill>
                            <a:srgbClr val="23262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SIFT </a:t>
                      </a:r>
                      <a:r>
                        <a:rPr lang="en-IN" sz="1500" dirty="0">
                          <a:solidFill>
                            <a:srgbClr val="282829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it is mathematically complicated and computationally heavy.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7859491"/>
                  </a:ext>
                </a:extLst>
              </a:tr>
              <a:tr h="1544665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11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Detection of  Motorcyclists without Helmet in Videos using Convolutional Neural Network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C. Vishnu, Dinesh Singh, C. Krishna Mohan and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Sobhan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Babu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2020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YOLOv5s, YOLOv5m, YOLOv5l, and YOLOv5x models are used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spc="10" dirty="0">
                        <a:solidFill>
                          <a:srgbClr val="273239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 fontAlgn="base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1.Comparatively low recall and more localization error compared to Faster R_CNN.</a:t>
                      </a:r>
                      <a:r>
                        <a:rPr lang="en-IN" sz="1500" spc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            </a:t>
                      </a: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2. Struggles to detect close objects because each grid can propose only 2 bounding boxes.</a:t>
                      </a:r>
                      <a:r>
                        <a:rPr lang="en-IN" sz="1500" spc="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             </a:t>
                      </a:r>
                      <a:r>
                        <a:rPr lang="en-IN" sz="1500" spc="10" dirty="0">
                          <a:solidFill>
                            <a:srgbClr val="273239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3. Struggles to detect small objects.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2390978"/>
                  </a:ext>
                </a:extLst>
              </a:tr>
              <a:tr h="2174954"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12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Automated Helmet Detection for Multiple Motorcycle Riders using CNN</a:t>
                      </a: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0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IEEE</a:t>
                      </a:r>
                      <a:endParaRPr lang="en-IN" sz="1500" b="0" i="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sz="1600" u="none" strike="noStrike" baseline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Madhuchhanda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Dasgupta,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Oishila</a:t>
                      </a:r>
                      <a:r>
                        <a:rPr lang="en-IN" sz="1600" u="none" strike="noStrike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Bandyopadhyay, Sanjay </a:t>
                      </a:r>
                      <a:r>
                        <a:rPr lang="en-IN" sz="1600" u="none" strike="noStrike" baseline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Chaterji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endParaRPr lang="en-US" sz="1500" dirty="0"/>
                    </a:p>
                    <a:p>
                      <a:pPr algn="ctr"/>
                      <a:r>
                        <a:rPr lang="en-US" sz="1500" dirty="0"/>
                        <a:t>2019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Face / nose / mouth / left eye / right eye detection using </a:t>
                      </a: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haar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like feature. 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IN" sz="15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It’s not too </a:t>
                      </a:r>
                      <a:r>
                        <a:rPr lang="en-IN" sz="1500" dirty="0">
                          <a:solidFill>
                            <a:srgbClr val="051E5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accurate</a:t>
                      </a: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500" dirty="0">
                          <a:solidFill>
                            <a:srgbClr val="051E5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as the more</a:t>
                      </a:r>
                      <a:r>
                        <a:rPr lang="en-IN" sz="15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500" dirty="0">
                          <a:solidFill>
                            <a:srgbClr val="051E50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“modern” algorithms we have today. </a:t>
                      </a:r>
                    </a:p>
                    <a:p>
                      <a:pPr marL="342900" marR="0" lvl="0" indent="-34290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It’s not as fast as other algorithms like </a:t>
                      </a: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Yolo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IN" sz="1500" dirty="0" err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CNN,etc</a:t>
                      </a:r>
                      <a:r>
                        <a:rPr lang="en-IN" sz="15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.. </a:t>
                      </a:r>
                    </a:p>
                    <a:p>
                      <a:pPr algn="ctr"/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925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642571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1844</TotalTime>
  <Words>2157</Words>
  <Application>Microsoft Office PowerPoint</Application>
  <PresentationFormat>Widescreen</PresentationFormat>
  <Paragraphs>519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2" baseType="lpstr">
      <vt:lpstr>Arial</vt:lpstr>
      <vt:lpstr>Calibri</vt:lpstr>
      <vt:lpstr>Calibri Light</vt:lpstr>
      <vt:lpstr>Calisto MT</vt:lpstr>
      <vt:lpstr>Georgia</vt:lpstr>
      <vt:lpstr>Open Sans</vt:lpstr>
      <vt:lpstr>Open Sans SemiBold</vt:lpstr>
      <vt:lpstr>Times New Roman</vt:lpstr>
      <vt:lpstr>Verdana</vt:lpstr>
      <vt:lpstr>Wingdings</vt:lpstr>
      <vt:lpstr>Retrospect</vt:lpstr>
      <vt:lpstr>               COIMBATORE INSTITUTE OF TECHNOLOGY</vt:lpstr>
      <vt:lpstr>Agenda : </vt:lpstr>
      <vt:lpstr>Abstract :</vt:lpstr>
      <vt:lpstr>Introduction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Proposed Method</vt:lpstr>
      <vt:lpstr>PowerPoint Presentation</vt:lpstr>
      <vt:lpstr>Module Description</vt:lpstr>
      <vt:lpstr>  Module [1] : Video Acquisition &amp; Frames Extraction </vt:lpstr>
      <vt:lpstr>  Module [2] : Data Collection and PreProcessing </vt:lpstr>
      <vt:lpstr>Module [3]: Training &amp; Detection </vt:lpstr>
      <vt:lpstr>Module [4]: License Plate Extraction(Future Work)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Social Impacts:</vt:lpstr>
      <vt:lpstr>References: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HELMET DETECTION ON TWO WHEELER RIDERS</dc:title>
  <dc:creator>Pramoth Kanna</dc:creator>
  <cp:lastModifiedBy>Pramoth Kanna</cp:lastModifiedBy>
  <cp:revision>68</cp:revision>
  <dcterms:created xsi:type="dcterms:W3CDTF">2021-10-24T03:46:56Z</dcterms:created>
  <dcterms:modified xsi:type="dcterms:W3CDTF">2022-06-06T04:54:53Z</dcterms:modified>
</cp:coreProperties>
</file>

<file path=docProps/thumbnail.jpeg>
</file>